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5T17:26:47.490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F829A-0F5E-4727-A630-9DBE34EFA0B4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6067-EECE-4EE5-9CAC-0B45F2C94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5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2343968-D3D8-44CA-8678-DB7429FFBC03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2057-714B-434F-92AE-2FAC86074D75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C85F-FD63-4A50-83A6-641AE4366B48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7769-BF35-4C9E-9348-E6EB22A6D19B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B3ED-4262-48DF-A589-84AF3ED2FFD7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AD16-BF0C-4035-89ED-DA3F67651D6E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8BA1-2602-48E6-A4C1-C561792087B3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1140-EF97-4237-96B5-38B371117369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D70-0BC3-487D-AAA6-1A118682B223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6B3E-B8F3-4D88-903E-A941FC26A405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155A-7968-477E-9AA6-EEEFEF4D8EA9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C916-EBEF-4680-9154-1AB6148404F6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D7C5-CA56-49AE-8E04-2C1D260543E6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BD-86B2-4E07-B754-7B2FE2AF4FAE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7AA-F866-48CF-A7BE-284C84EA1E38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FBD8-86B3-41DC-BA98-886E9787764F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9551-8F91-4FC7-8DA4-5CAC3FEF8893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FD92692-870C-4970-A734-0964248F8749}" type="datetime1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853" y="4699315"/>
            <a:ext cx="1329180" cy="1150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</a:rPr>
              <a:t>ДОСТУПНОЕ ЖИЛЬЕ – ПРИОРИТЕТНАЯ ЗАДАЧА СОЦИАЛЬНОЙ ПОЛИТИКИ РЕСПУБЛИКИ БЕЛАРУСЬ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1191">
            <a:off x="101297" y="2014089"/>
            <a:ext cx="3033206" cy="27121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 rot="21420000">
            <a:off x="6171850" y="5074851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208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956" y="19409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</a:rPr>
              <a:t>Государственная поддержка граждан в решении жилищных вопросов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3638" y="1587260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УКАЗ № 375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10287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76712" y="2700067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право на внеочередное получение государственной поддержки гражданам, которые стоят на учете нуждающихся по месту жительства в областных центрах и г</a:t>
            </a:r>
            <a:r>
              <a:rPr lang="ru-RU" sz="1400" dirty="0" smtClean="0"/>
              <a:t>. Минске </a:t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осуществляют строительство (приобретают жилье)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населенных пунктах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численностью населения </a:t>
            </a:r>
            <a:r>
              <a:rPr lang="ru-RU" sz="1400" dirty="0">
                <a:solidFill>
                  <a:srgbClr val="FF0000"/>
                </a:solidFill>
              </a:rPr>
              <a:t>до 20 тыс. человек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957313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39553" y="2691440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увеличивается </a:t>
            </a:r>
            <a:r>
              <a:rPr lang="ru-RU" sz="1600" dirty="0">
                <a:solidFill>
                  <a:srgbClr val="FF0000"/>
                </a:solidFill>
              </a:rPr>
              <a:t>до 23 лет </a:t>
            </a:r>
            <a:r>
              <a:rPr lang="ru-RU" sz="1600" dirty="0"/>
              <a:t>возраст детей, при котором предоставляется право на получение финансовой помощи в погашении льготных кредитов либо субсидии на погашение основного долга по кредитам, полученным в рамках Указа № </a:t>
            </a:r>
            <a:r>
              <a:rPr lang="ru-RU" sz="1600" dirty="0" smtClean="0"/>
              <a:t>240</a:t>
            </a:r>
            <a:endParaRPr lang="ru-RU" sz="1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297837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653731" y="2691445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Для дополнительной поддержки отдельных категорий граждан увеличен до </a:t>
            </a:r>
            <a:r>
              <a:rPr lang="ru-RU" sz="1600" dirty="0">
                <a:solidFill>
                  <a:srgbClr val="FF0000"/>
                </a:solidFill>
              </a:rPr>
              <a:t>30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(ранее </a:t>
            </a:r>
            <a:r>
              <a:rPr lang="ru-RU" sz="1600" dirty="0">
                <a:solidFill>
                  <a:srgbClr val="FF0000"/>
                </a:solidFill>
              </a:rPr>
              <a:t>20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) норматив кредитования квартир в блокированных жилых домах для граждан, постоянно проживающих и работающих на селе</a:t>
            </a:r>
            <a:endParaRPr lang="ru-RU" sz="11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128294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205268" y="2691441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увеличена на </a:t>
            </a:r>
            <a:r>
              <a:rPr lang="ru-RU" sz="1500" dirty="0">
                <a:solidFill>
                  <a:srgbClr val="FF0000"/>
                </a:solidFill>
              </a:rPr>
              <a:t>15 </a:t>
            </a:r>
            <a:r>
              <a:rPr lang="ru-RU" sz="1500" dirty="0" err="1">
                <a:solidFill>
                  <a:srgbClr val="FF0000"/>
                </a:solidFill>
              </a:rPr>
              <a:t>кв.м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/>
              <a:t>максимальная нормируемая стоимость жилья семьям, у которых ребенок признан инвалидом после принятия решения о предоставлении господдержки и имеет право на дополнительную площадь.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4525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Механизмы финансирования строительства (реконструкции) и приобретения недвижимости для физических лиц</a:t>
            </a:r>
            <a:endParaRPr lang="ru-RU" sz="3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7977" y="2070339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УКАЗ № 13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73856" y="2457849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48906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регламентирован порядок предоставления льготных кредитов на строительство (реконструкцию) или приобретение жилых помещений. 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606506" y="2457510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50567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Максимальный размер льготного кредита на строительство (реконструкцию) жилого помещения определяется по нормируемым размерам общей площади жилого помещения и не превышает </a:t>
            </a:r>
            <a:r>
              <a:rPr lang="ru-RU" sz="1400" dirty="0">
                <a:solidFill>
                  <a:srgbClr val="FF0000"/>
                </a:solidFill>
              </a:rPr>
              <a:t>90%</a:t>
            </a:r>
            <a:r>
              <a:rPr lang="ru-RU" sz="1400" dirty="0"/>
              <a:t> (для многодетных семей – </a:t>
            </a:r>
            <a:r>
              <a:rPr lang="ru-RU" sz="1400" dirty="0">
                <a:solidFill>
                  <a:srgbClr val="FF0000"/>
                </a:solidFill>
              </a:rPr>
              <a:t>100%</a:t>
            </a:r>
            <a:r>
              <a:rPr lang="ru-RU" sz="1400" dirty="0"/>
              <a:t>) стоимости строительства (реконструкции).</a:t>
            </a:r>
            <a:endParaRPr lang="ru-RU" sz="11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099537" y="2457510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34974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Максимальный срок, на который предоставляются льготные кредиты, не превышает </a:t>
            </a:r>
            <a:r>
              <a:rPr lang="ru-RU" dirty="0">
                <a:solidFill>
                  <a:srgbClr val="FF0000"/>
                </a:solidFill>
              </a:rPr>
              <a:t>20 лет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126747" y="2457510"/>
            <a:ext cx="57511" cy="232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65384" y="2699728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Процентные ставки по льготным кредитам на финансирование недвижимости устанавливаются в привязке к ставке рефинансирования Национального банка в зависимости от категорий граждан</a:t>
            </a:r>
            <a:endParaRPr lang="ru-RU" sz="105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6494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6384" y="603851"/>
            <a:ext cx="7047781" cy="576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Субсидия на уплату части процентов предоставляется в следующих размерах: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33930" y="1180801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08979" y="1413714"/>
            <a:ext cx="2585051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многодетным семьям, имеющим троих детей в возрасте </a:t>
            </a:r>
            <a:r>
              <a:rPr lang="ru-RU" sz="1600" dirty="0">
                <a:solidFill>
                  <a:srgbClr val="FF0000"/>
                </a:solidFill>
              </a:rPr>
              <a:t>до 23 лет</a:t>
            </a:r>
            <a:r>
              <a:rPr lang="ru-RU" sz="1600" dirty="0"/>
              <a:t>, в размере ставки рефинансирования Национального банка, увеличенной </a:t>
            </a:r>
            <a:r>
              <a:rPr lang="ru-RU" sz="1600" dirty="0" smtClean="0"/>
              <a:t>на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/>
              <a:t> </a:t>
            </a:r>
            <a:r>
              <a:rPr lang="ru-RU" sz="1600" dirty="0"/>
              <a:t>процентных пункта, но не более процентной ставки по кредиту, установленной кредитным договором</a:t>
            </a:r>
            <a:endParaRPr lang="ru-RU" sz="1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745192" y="1180462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89253" y="1413714"/>
            <a:ext cx="2553418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многодетным семьям, имеющим четверых и более детей в возрасте </a:t>
            </a:r>
            <a:r>
              <a:rPr lang="ru-RU" sz="1600" dirty="0">
                <a:solidFill>
                  <a:srgbClr val="FF0000"/>
                </a:solidFill>
              </a:rPr>
              <a:t>до 23 лет</a:t>
            </a:r>
            <a:r>
              <a:rPr lang="ru-RU" sz="1600" dirty="0"/>
              <a:t>, в размере ставки рефинансирования Национального банка, увеличенной на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3</a:t>
            </a:r>
            <a:r>
              <a:rPr lang="ru-RU" sz="1600" dirty="0" smtClean="0"/>
              <a:t> </a:t>
            </a:r>
            <a:r>
              <a:rPr lang="ru-RU" sz="1600" dirty="0"/>
              <a:t>процентных пункта, но не более процентной ставки по кредиту, установленной кредитным договором</a:t>
            </a:r>
            <a:endParaRPr lang="ru-RU" sz="105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8902457" y="1180462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737893" y="1413714"/>
            <a:ext cx="2562045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иным гражданам, оказание государственной поддержки которым установлено данным Указом, в размере ставки рефинансирования Национального банка, увеличенной или уменьшенной </a:t>
            </a:r>
            <a:r>
              <a:rPr lang="ru-RU" sz="1500" dirty="0" smtClean="0"/>
              <a:t>на</a:t>
            </a:r>
            <a:br>
              <a:rPr lang="ru-RU" sz="1500" dirty="0" smtClean="0"/>
            </a:br>
            <a:r>
              <a:rPr lang="ru-RU" sz="1500" dirty="0" smtClean="0">
                <a:solidFill>
                  <a:srgbClr val="FF0000"/>
                </a:solidFill>
              </a:rPr>
              <a:t>2</a:t>
            </a:r>
            <a:r>
              <a:rPr lang="ru-RU" sz="1500" dirty="0" smtClean="0"/>
              <a:t> </a:t>
            </a:r>
            <a:r>
              <a:rPr lang="ru-RU" sz="1500" dirty="0"/>
              <a:t>процентных пункта, но не более процентной ставки по кредиту, установленной кредитным договором, в зависимости от категорий граждан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26949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46384" y="603851"/>
            <a:ext cx="7047781" cy="576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Субсидия на погашение основного долга предоставляется многодетным семьям: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638909" y="1184096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46384" y="1413714"/>
            <a:ext cx="2585051" cy="268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 наличии троих детей в возрасте </a:t>
            </a:r>
            <a:r>
              <a:rPr lang="ru-RU" sz="2000" dirty="0">
                <a:solidFill>
                  <a:srgbClr val="FF0000"/>
                </a:solidFill>
              </a:rPr>
              <a:t>до 23 лет </a:t>
            </a:r>
            <a:r>
              <a:rPr lang="ru-RU" sz="2000" dirty="0"/>
              <a:t>в размере </a:t>
            </a:r>
            <a:r>
              <a:rPr lang="ru-RU" sz="2000" dirty="0">
                <a:solidFill>
                  <a:srgbClr val="FF0000"/>
                </a:solidFill>
              </a:rPr>
              <a:t>95%</a:t>
            </a:r>
            <a:r>
              <a:rPr lang="ru-RU" sz="2000" dirty="0"/>
              <a:t> от суммы основного долга по кредиту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105956" y="1180801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29247" y="1413714"/>
            <a:ext cx="2553418" cy="268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 наличии четверых и более детей в возрасте </a:t>
            </a:r>
            <a:r>
              <a:rPr lang="ru-RU" sz="2000" dirty="0">
                <a:solidFill>
                  <a:srgbClr val="FF0000"/>
                </a:solidFill>
              </a:rPr>
              <a:t>до 23 лет</a:t>
            </a:r>
            <a:r>
              <a:rPr lang="ru-RU" sz="2000" dirty="0"/>
              <a:t> в размере </a:t>
            </a:r>
            <a:r>
              <a:rPr lang="ru-RU" sz="2000" dirty="0">
                <a:solidFill>
                  <a:srgbClr val="FF0000"/>
                </a:solidFill>
              </a:rPr>
              <a:t>100%</a:t>
            </a:r>
            <a:r>
              <a:rPr lang="ru-RU" sz="2000" dirty="0"/>
              <a:t> от суммы основного долга по кредиту</a:t>
            </a:r>
            <a:endParaRPr lang="ru-RU" sz="11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46384" y="4327164"/>
            <a:ext cx="7047781" cy="1210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Доля кредитов с государственной поддержкой в общем объеме жилищных кредитов, предоставленных населению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январь–май 2022 г., составила около </a:t>
            </a:r>
            <a:r>
              <a:rPr lang="ru-RU" dirty="0">
                <a:solidFill>
                  <a:srgbClr val="FF0000"/>
                </a:solidFill>
              </a:rPr>
              <a:t>75%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337641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998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Жилищные строительные сбережения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4885" y="1622881"/>
            <a:ext cx="10394707" cy="1645962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/>
              <a:t>ЦЕЛЬ: </a:t>
            </a:r>
            <a:r>
              <a:rPr lang="ru-RU" dirty="0"/>
              <a:t>создание условий для удовлетворения всеми категориями граждан потребности в жилье с учетом их индивидуальных запросов и финансовых возможностей. Соответствующий Указ Президента Республики Беларусь был подписан 26 октября 2020 г. № 382 «О государственной системе жилищных строительных сбережений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3551348"/>
            <a:ext cx="10312879" cy="1777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Государственная </a:t>
            </a:r>
            <a:r>
              <a:rPr lang="ru-RU" dirty="0"/>
              <a:t>система ЖСС предусматривает накопление ее участниками денежных средств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банковском вкладе (депозите) для финансирования улучшения своих жилищных условий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выплатой премии государства и предоставлением возможности получения жилищного кредита после истечения периода накопления по ставке ниже рыночной.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2989972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75249"/>
            <a:ext cx="10396882" cy="115196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</a:rPr>
              <a:t>ИПОТЕКА</a:t>
            </a:r>
            <a:endParaRPr lang="ru-RU" sz="4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04604"/>
            <a:ext cx="10394707" cy="3311189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 целях развития ипотечного жилищного кредитования и создания дополнительных условий по обеспечению прав граждан-кредитополучателей 16 апреля 2020 г. подписан Указ Президента Республики Беларусь № 130 «Об ипотечном жилищном кредитовании». </a:t>
            </a:r>
          </a:p>
          <a:p>
            <a:pPr algn="just"/>
            <a:r>
              <a:rPr lang="ru-RU" sz="2400" dirty="0"/>
              <a:t>В настоящее время данный финансовый инструмент пока не так популярен </a:t>
            </a:r>
            <a:r>
              <a:rPr lang="ru-RU" sz="2400" dirty="0" smtClean="0"/>
              <a:t>у </a:t>
            </a:r>
            <a:r>
              <a:rPr lang="ru-RU" sz="2400" dirty="0"/>
              <a:t>населения, как кредитование, и в 2021 г. им всего воспользовались около 5 тыс. человек.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48674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99" y="256129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Упрощение порядка возведения и реконструкции объектов строительства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091" y="1788420"/>
            <a:ext cx="10610490" cy="836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Указ № 202 </a:t>
            </a:r>
            <a:r>
              <a:rPr lang="ru-RU" sz="2000" dirty="0" smtClean="0"/>
              <a:t>от 13 июня 2022 г. </a:t>
            </a:r>
          </a:p>
          <a:p>
            <a:pPr algn="ctr"/>
            <a:r>
              <a:rPr lang="ru-RU" sz="2000" dirty="0" smtClean="0"/>
              <a:t>«Об </a:t>
            </a:r>
            <a:r>
              <a:rPr lang="ru-RU" sz="2000" dirty="0"/>
              <a:t>упрощенном порядке возведения и реконструкции объектов строительства»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7208" y="2711446"/>
            <a:ext cx="8074324" cy="828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возведение и реконструкция одноквартирных жилых домов и хозяйственных построек на земельном участке, предоставленном для строительства и (или) обслуживания одноквартирного жилого дома, могут осуществляться гражданами: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96883" y="3539582"/>
            <a:ext cx="0" cy="228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8829137" y="3548209"/>
            <a:ext cx="12938" cy="21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2091" y="3755242"/>
            <a:ext cx="4796286" cy="1621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сельских населенных пунктах, расположенных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территории районов, прилегающих к </a:t>
            </a:r>
            <a:r>
              <a:rPr lang="ru-RU" sz="1600" dirty="0" err="1"/>
              <a:t>г.Минску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областным центрам, поселках городского типа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городах (за исключением </a:t>
            </a:r>
            <a:r>
              <a:rPr lang="ru-RU" sz="1600" dirty="0" err="1"/>
              <a:t>г.Минска</a:t>
            </a:r>
            <a:r>
              <a:rPr lang="ru-RU" sz="1600" dirty="0"/>
              <a:t>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основании паспорта застройщика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7121" y="3755242"/>
            <a:ext cx="4875460" cy="1621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в иных сельских населенных пунктах на основании документа, удостоверяющего право на земельный участок, и при условии, что расстояние от границ соседнего (смежного) земельного участка до жилого дома составляет не менее трех метров, нежилых капитальных построек – не менее двух метров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395036820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3683" y="198408"/>
            <a:ext cx="11188460" cy="560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ПЛАН ДЕЙСТВИЙ ПРИ СТРОИТЕЛЬСТВЕ: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5947913" y="759125"/>
            <a:ext cx="4313" cy="30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3683" y="1061049"/>
            <a:ext cx="11188460" cy="560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1) получить земельный участок;</a:t>
            </a:r>
            <a:endParaRPr lang="ru-RU" sz="3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47913" y="1621766"/>
            <a:ext cx="4313" cy="30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3683" y="1923690"/>
            <a:ext cx="11188460" cy="1466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r>
              <a:rPr lang="ru-RU" sz="2400" dirty="0"/>
              <a:t>) обратиться в службу «Одно окно» за соответствующей административной процедурой о выдаче паспорта застройщика в случае, если стройка планируется в </a:t>
            </a:r>
            <a:r>
              <a:rPr lang="ru-RU" sz="2400" dirty="0" err="1"/>
              <a:t>г.Минске</a:t>
            </a:r>
            <a:r>
              <a:rPr lang="ru-RU" sz="2400" dirty="0"/>
              <a:t>, областных центрах или районах, которые находятся рядом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областными центрами.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3400963" y="3699476"/>
            <a:ext cx="5093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Если </a:t>
            </a:r>
            <a:r>
              <a:rPr lang="ru-RU" sz="2800" dirty="0"/>
              <a:t>стройка планируется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сельской местности, </a:t>
            </a:r>
            <a:r>
              <a:rPr lang="ru-RU" sz="2800" dirty="0" smtClean="0"/>
              <a:t>то </a:t>
            </a:r>
            <a:br>
              <a:rPr lang="ru-RU" sz="2800" dirty="0" smtClean="0"/>
            </a:br>
            <a:r>
              <a:rPr lang="ru-RU" sz="2800" dirty="0" smtClean="0"/>
              <a:t>не </a:t>
            </a:r>
            <a:r>
              <a:rPr lang="ru-RU" sz="2800" dirty="0"/>
              <a:t>требуется больше </a:t>
            </a:r>
            <a:r>
              <a:rPr lang="ru-RU" sz="2800" dirty="0" smtClean="0"/>
              <a:t>ничего.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206987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838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Итоги реализации государственной политики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>в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области жилищного строительства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>и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дальнейшие перспективы</a:t>
            </a:r>
            <a:endParaRPr lang="ru-RU" sz="3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102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 - </a:t>
            </a:r>
            <a:r>
              <a:rPr lang="ru-RU" dirty="0"/>
              <a:t>объем введенной в эксплуатацию общей площади жилых домов, построенных с государственной поддержкой для граждан, состоящих на учете нуждающихся в улучшении жилищных условий, составил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1,33 </a:t>
            </a:r>
            <a:r>
              <a:rPr lang="ru-RU" sz="2400" dirty="0">
                <a:solidFill>
                  <a:srgbClr val="FF0000"/>
                </a:solidFill>
              </a:rPr>
              <a:t>млн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(при плане в 1 млн 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04976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2021 </a:t>
            </a:r>
            <a:r>
              <a:rPr lang="ru-RU" sz="2000" dirty="0" smtClean="0"/>
              <a:t>год -  </a:t>
            </a:r>
            <a:r>
              <a:rPr lang="ru-RU" sz="2000" dirty="0"/>
              <a:t>для многодетных семей было введено в эксплуатацию </a:t>
            </a:r>
            <a:r>
              <a:rPr lang="ru-RU" sz="2000" dirty="0">
                <a:solidFill>
                  <a:srgbClr val="FF0000"/>
                </a:solidFill>
              </a:rPr>
              <a:t>12 192</a:t>
            </a:r>
            <a:r>
              <a:rPr lang="ru-RU" sz="2000" dirty="0"/>
              <a:t> квартиры общей площадью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929,6 </a:t>
            </a:r>
            <a:r>
              <a:rPr lang="ru-RU" sz="2400" dirty="0">
                <a:solidFill>
                  <a:srgbClr val="FF0000"/>
                </a:solidFill>
              </a:rPr>
              <a:t>тыс.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(138,1% от запланированного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6601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средняя по Беларуси обеспеченность жильем на одного человека составила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28,9 </a:t>
            </a:r>
            <a:r>
              <a:rPr lang="ru-RU" sz="2800" dirty="0" err="1" smtClean="0">
                <a:solidFill>
                  <a:srgbClr val="FF0000"/>
                </a:solidFill>
              </a:rPr>
              <a:t>кв.м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20199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14672" cy="56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87540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88921" y="381245"/>
            <a:ext cx="3804248" cy="501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«нет строительства – нет развития страны. Это аксиома, и всем понятно»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3169" y="222686"/>
            <a:ext cx="3735238" cy="532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1" y="1493541"/>
            <a:ext cx="3716815" cy="278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93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1110" y="267418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Январь-май 2022 (по республике)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37759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04184" y="1380225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1,48 </a:t>
            </a:r>
            <a:r>
              <a:rPr lang="ru-RU" dirty="0">
                <a:solidFill>
                  <a:srgbClr val="FF0000"/>
                </a:solidFill>
              </a:rPr>
              <a:t>млн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 общей площади жилья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до конца 2022 г. планируется построить не менее </a:t>
            </a:r>
            <a:r>
              <a:rPr lang="ru-RU" dirty="0">
                <a:solidFill>
                  <a:srgbClr val="FF0000"/>
                </a:solidFill>
              </a:rPr>
              <a:t>4,2 млн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)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84785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67025" y="1371598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построено </a:t>
            </a:r>
            <a:r>
              <a:rPr lang="ru-RU" sz="1600" dirty="0">
                <a:solidFill>
                  <a:srgbClr val="FF0000"/>
                </a:solidFill>
              </a:rPr>
              <a:t>459,7 тыс. 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 жилья для граждан, состоящих на учете нуждающихся в улучшении жилищных условий, с использованием государственной поддержки (до конца 2022 г. планируется построить </a:t>
            </a:r>
            <a:r>
              <a:rPr lang="ru-RU" sz="1600" dirty="0">
                <a:solidFill>
                  <a:srgbClr val="FF0000"/>
                </a:solidFill>
              </a:rPr>
              <a:t>1,2 млн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)</a:t>
            </a:r>
            <a:endParaRPr lang="ru-RU" sz="11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125309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81203" y="1371603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получили направление на улучшение жилищных условий </a:t>
            </a:r>
            <a:r>
              <a:rPr lang="ru-RU" dirty="0">
                <a:solidFill>
                  <a:srgbClr val="FF0000"/>
                </a:solidFill>
              </a:rPr>
              <a:t>4 457</a:t>
            </a:r>
            <a:r>
              <a:rPr lang="ru-RU" dirty="0"/>
              <a:t> многодетных семей (к концу года их получит </a:t>
            </a:r>
            <a:r>
              <a:rPr lang="ru-RU" dirty="0">
                <a:solidFill>
                  <a:srgbClr val="FF0000"/>
                </a:solidFill>
              </a:rPr>
              <a:t>9 675 </a:t>
            </a:r>
            <a:r>
              <a:rPr lang="ru-RU" dirty="0"/>
              <a:t>семей)</a:t>
            </a:r>
            <a:endParaRPr lang="ru-RU" sz="11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955766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32740" y="1371599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сдано </a:t>
            </a:r>
            <a:r>
              <a:rPr lang="ru-RU" dirty="0">
                <a:solidFill>
                  <a:srgbClr val="FF0000"/>
                </a:solidFill>
              </a:rPr>
              <a:t>3384</a:t>
            </a:r>
            <a:r>
              <a:rPr lang="ru-RU" dirty="0"/>
              <a:t> квартиры для </a:t>
            </a:r>
            <a:r>
              <a:rPr lang="ru-RU" dirty="0">
                <a:solidFill>
                  <a:srgbClr val="FF0000"/>
                </a:solidFill>
              </a:rPr>
              <a:t>3239</a:t>
            </a:r>
            <a:r>
              <a:rPr lang="ru-RU" dirty="0"/>
              <a:t> многодетных семей (до конца 2022 г. </a:t>
            </a:r>
            <a:r>
              <a:rPr lang="ru-RU" dirty="0">
                <a:solidFill>
                  <a:srgbClr val="FF0000"/>
                </a:solidFill>
              </a:rPr>
              <a:t>8 334 </a:t>
            </a:r>
            <a:r>
              <a:rPr lang="ru-RU" dirty="0"/>
              <a:t>семьи смогут въехать в новое жилье)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7586" y="4368478"/>
            <a:ext cx="9775161" cy="1169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 конца 2022 г. планируется сдать </a:t>
            </a:r>
            <a:r>
              <a:rPr lang="ru-RU" dirty="0">
                <a:solidFill>
                  <a:srgbClr val="FF0000"/>
                </a:solidFill>
              </a:rPr>
              <a:t>268,78 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 жилья для семей с детьми-инвалидами, сирот и детей, оставшихся без попечения родителей, </a:t>
            </a:r>
            <a:r>
              <a:rPr lang="ru-RU" dirty="0">
                <a:solidFill>
                  <a:srgbClr val="FF0000"/>
                </a:solidFill>
              </a:rPr>
              <a:t>97,8 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для военных,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12,13 </a:t>
            </a:r>
            <a:r>
              <a:rPr lang="ru-RU" dirty="0">
                <a:solidFill>
                  <a:srgbClr val="FF0000"/>
                </a:solidFill>
              </a:rPr>
              <a:t>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жилья – для специалистов </a:t>
            </a:r>
            <a:r>
              <a:rPr lang="ru-RU" dirty="0" err="1"/>
              <a:t>сельхозорганизаций</a:t>
            </a:r>
            <a:r>
              <a:rPr lang="ru-RU" dirty="0"/>
              <a:t> и работников социально-культурной сферы в сельской </a:t>
            </a:r>
            <a:r>
              <a:rPr lang="ru-RU" dirty="0" smtClean="0"/>
              <a:t>местности.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67948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118"/>
            <a:ext cx="10396882" cy="4873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СТАТИСТИКА ПО ВИТЕБСКОЙ ОБЛАСТИ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4242" y="974784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Январь-июнь 2022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80891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35171" y="2087591"/>
            <a:ext cx="2398142" cy="3295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119,2</a:t>
            </a:r>
            <a:r>
              <a:rPr lang="ru-RU" dirty="0" smtClean="0"/>
              <a:t> </a:t>
            </a:r>
            <a:r>
              <a:rPr lang="ru-RU" dirty="0"/>
              <a:t>тыс.м</a:t>
            </a:r>
            <a:r>
              <a:rPr lang="ru-RU" baseline="30000" dirty="0"/>
              <a:t>2 </a:t>
            </a:r>
            <a:r>
              <a:rPr lang="ru-RU" dirty="0"/>
              <a:t>общей площади жилых домов или </a:t>
            </a:r>
            <a:r>
              <a:rPr lang="ru-RU" dirty="0">
                <a:solidFill>
                  <a:srgbClr val="FF0000"/>
                </a:solidFill>
              </a:rPr>
              <a:t>100,3 %</a:t>
            </a:r>
            <a:r>
              <a:rPr lang="ru-RU" dirty="0"/>
              <a:t> к аналогичному периоду 2021  г.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27917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16701" y="2078965"/>
            <a:ext cx="2398142" cy="3303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государственной поддержкой 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46,8 </a:t>
            </a:r>
            <a:r>
              <a:rPr lang="ru-RU" dirty="0">
                <a:solidFill>
                  <a:srgbClr val="FF0000"/>
                </a:solidFill>
              </a:rPr>
              <a:t>тыс.м</a:t>
            </a:r>
            <a:r>
              <a:rPr lang="ru-RU" baseline="30000" dirty="0">
                <a:solidFill>
                  <a:srgbClr val="FF0000"/>
                </a:solidFill>
              </a:rPr>
              <a:t>2 </a:t>
            </a:r>
            <a:r>
              <a:rPr lang="ru-RU" dirty="0"/>
              <a:t>или </a:t>
            </a:r>
            <a:r>
              <a:rPr lang="ru-RU" dirty="0">
                <a:solidFill>
                  <a:srgbClr val="FF0000"/>
                </a:solidFill>
              </a:rPr>
              <a:t>137,2 %</a:t>
            </a:r>
            <a:r>
              <a:rPr lang="ru-RU" dirty="0"/>
              <a:t> к соответствующему периоду 2021 года</a:t>
            </a:r>
            <a:endParaRPr lang="ru-RU" sz="11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168441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12190" y="2078969"/>
            <a:ext cx="2398142" cy="3303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609</a:t>
            </a:r>
            <a:r>
              <a:rPr lang="ru-RU" sz="1600" dirty="0"/>
              <a:t> многодетных семей направлено на улучшение жилищных условий, что составляет </a:t>
            </a:r>
            <a:r>
              <a:rPr lang="ru-RU" sz="1600" dirty="0">
                <a:solidFill>
                  <a:srgbClr val="FF0000"/>
                </a:solidFill>
              </a:rPr>
              <a:t>76,1 %</a:t>
            </a:r>
            <a:r>
              <a:rPr lang="ru-RU" sz="1600" dirty="0"/>
              <a:t> годового задания (</a:t>
            </a:r>
            <a:r>
              <a:rPr lang="ru-RU" sz="1600" dirty="0">
                <a:solidFill>
                  <a:srgbClr val="FF0000"/>
                </a:solidFill>
              </a:rPr>
              <a:t>800</a:t>
            </a:r>
            <a:r>
              <a:rPr lang="ru-RU" sz="1600" dirty="0"/>
              <a:t> семей),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333 </a:t>
            </a:r>
            <a:r>
              <a:rPr lang="ru-RU" sz="1600" dirty="0"/>
              <a:t>многодетные семьи обеспечено собственным жильем</a:t>
            </a:r>
            <a:br>
              <a:rPr lang="ru-RU" sz="1600" dirty="0"/>
            </a:br>
            <a:r>
              <a:rPr lang="ru-RU" sz="1600" dirty="0"/>
              <a:t>(</a:t>
            </a:r>
            <a:r>
              <a:rPr lang="ru-RU" sz="1600" dirty="0">
                <a:solidFill>
                  <a:srgbClr val="FF0000"/>
                </a:solidFill>
              </a:rPr>
              <a:t>52,5 %</a:t>
            </a:r>
            <a:r>
              <a:rPr lang="ru-RU" sz="1600" dirty="0"/>
              <a:t> к годовому заданию в количестве </a:t>
            </a:r>
            <a:r>
              <a:rPr lang="ru-RU" sz="1600" dirty="0">
                <a:solidFill>
                  <a:srgbClr val="FF0000"/>
                </a:solidFill>
              </a:rPr>
              <a:t>634 </a:t>
            </a:r>
            <a:r>
              <a:rPr lang="ru-RU" sz="1600" dirty="0"/>
              <a:t>семей)</a:t>
            </a:r>
            <a:endParaRPr lang="ru-RU" sz="105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998898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63727" y="2078965"/>
            <a:ext cx="2398142" cy="3303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Индивидуальными застройщиками введено в эксплуатацию 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65,9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baseline="30000" dirty="0"/>
              <a:t> </a:t>
            </a:r>
            <a:r>
              <a:rPr lang="ru-RU" dirty="0"/>
              <a:t>или </a:t>
            </a:r>
            <a:r>
              <a:rPr lang="ru-RU" dirty="0">
                <a:solidFill>
                  <a:srgbClr val="FF0000"/>
                </a:solidFill>
              </a:rPr>
              <a:t>55,4 </a:t>
            </a:r>
            <a:r>
              <a:rPr lang="ru-RU" dirty="0" smtClean="0">
                <a:solidFill>
                  <a:srgbClr val="FF0000"/>
                </a:solidFill>
              </a:rPr>
              <a:t>% </a:t>
            </a:r>
            <a:r>
              <a:rPr lang="ru-RU" dirty="0"/>
              <a:t>от всего введенного жилья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196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9736" y="405441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Январь-июнь 2022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91443" y="802256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69675" y="1526874"/>
            <a:ext cx="3036499" cy="3631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5,1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baseline="30000" dirty="0"/>
              <a:t> </a:t>
            </a:r>
            <a:r>
              <a:rPr lang="ru-RU" dirty="0"/>
              <a:t>или </a:t>
            </a:r>
            <a:r>
              <a:rPr lang="ru-RU" dirty="0" smtClean="0">
                <a:solidFill>
                  <a:srgbClr val="FF0000"/>
                </a:solidFill>
              </a:rPr>
              <a:t>34,0%</a:t>
            </a:r>
            <a:r>
              <a:rPr lang="ru-RU" dirty="0" smtClean="0"/>
              <a:t> </a:t>
            </a:r>
            <a:r>
              <a:rPr lang="ru-RU" dirty="0"/>
              <a:t>от годового задания в объеме </a:t>
            </a:r>
            <a:r>
              <a:rPr lang="ru-RU" dirty="0">
                <a:solidFill>
                  <a:srgbClr val="FF0000"/>
                </a:solidFill>
              </a:rPr>
              <a:t>15,0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dirty="0"/>
              <a:t>, а также </a:t>
            </a:r>
            <a:r>
              <a:rPr lang="ru-RU" dirty="0">
                <a:solidFill>
                  <a:srgbClr val="FF0000"/>
                </a:solidFill>
              </a:rPr>
              <a:t>15,0 тыс.м</a:t>
            </a:r>
            <a:r>
              <a:rPr lang="ru-RU" baseline="30000" dirty="0">
                <a:solidFill>
                  <a:srgbClr val="FF0000"/>
                </a:solidFill>
              </a:rPr>
              <a:t>2 </a:t>
            </a:r>
            <a:r>
              <a:rPr lang="ru-RU" dirty="0"/>
              <a:t>общей площади жилых </a:t>
            </a:r>
            <a:r>
              <a:rPr lang="ru-RU" dirty="0" smtClean="0"/>
              <a:t>домов, </a:t>
            </a:r>
            <a:r>
              <a:rPr lang="ru-RU" dirty="0"/>
              <a:t>в которых для целей отопления, приготовления пищи и подогрева воды используется электрическая энергия.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11327" y="802256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75182" y="1518248"/>
            <a:ext cx="3450566" cy="3640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редняя </a:t>
            </a:r>
            <a:r>
              <a:rPr lang="ru-RU" sz="2000" dirty="0"/>
              <a:t>стоимость одного квадратного метра общей площади жилья, строящегося с государственной </a:t>
            </a:r>
            <a:r>
              <a:rPr lang="ru-RU" sz="2000" dirty="0" smtClean="0"/>
              <a:t>поддержкой </a:t>
            </a:r>
            <a:r>
              <a:rPr lang="ru-RU" sz="2000" dirty="0"/>
              <a:t>составила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1256 рублей</a:t>
            </a:r>
            <a:r>
              <a:rPr lang="ru-RU" sz="2000" dirty="0" smtClean="0"/>
              <a:t> </a:t>
            </a:r>
            <a:r>
              <a:rPr lang="ru-RU" sz="2000" dirty="0"/>
              <a:t>при доведенном целевом показателе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1222,8 </a:t>
            </a:r>
            <a:r>
              <a:rPr lang="ru-RU" sz="2000" dirty="0">
                <a:solidFill>
                  <a:srgbClr val="FF0000"/>
                </a:solidFill>
              </a:rPr>
              <a:t>рублей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913962" y="810882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697636" y="1492367"/>
            <a:ext cx="3076755" cy="3640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средняя стоимость одного квадратного метра общей площади жилья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не </a:t>
            </a:r>
            <a:r>
              <a:rPr lang="ru-RU" sz="2000" dirty="0">
                <a:solidFill>
                  <a:srgbClr val="FF0000"/>
                </a:solidFill>
              </a:rPr>
              <a:t>превысила </a:t>
            </a:r>
            <a:r>
              <a:rPr lang="ru-RU" sz="2000" dirty="0"/>
              <a:t>номинальную начисленную среднемесячную заработную плату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>
                <a:solidFill>
                  <a:srgbClr val="FF0000"/>
                </a:solidFill>
              </a:rPr>
              <a:t>1280,4 рублей</a:t>
            </a:r>
            <a:r>
              <a:rPr lang="ru-RU" sz="2000" dirty="0"/>
              <a:t>)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65093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476" y="327804"/>
            <a:ext cx="10696754" cy="18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/>
              <a:t>Указом Президента Республики Беларусь </a:t>
            </a:r>
            <a:r>
              <a:rPr lang="ru-RU" sz="2400" dirty="0">
                <a:solidFill>
                  <a:srgbClr val="FF0000"/>
                </a:solidFill>
              </a:rPr>
              <a:t>№257 </a:t>
            </a:r>
            <a:r>
              <a:rPr lang="ru-RU" sz="2400" dirty="0"/>
              <a:t>в рамках Государственной инвестиционной программы Витебской области предусмотрено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7,7 </a:t>
            </a:r>
            <a:r>
              <a:rPr lang="ru-RU" sz="2400" dirty="0">
                <a:solidFill>
                  <a:srgbClr val="FF0000"/>
                </a:solidFill>
              </a:rPr>
              <a:t>млн. рублей </a:t>
            </a:r>
            <a:r>
              <a:rPr lang="ru-RU" sz="2400" dirty="0"/>
              <a:t>для строительства арендного жилья военнослужащим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государственным служащим (</a:t>
            </a:r>
            <a:r>
              <a:rPr lang="ru-RU" sz="2400" dirty="0">
                <a:solidFill>
                  <a:srgbClr val="FF0000"/>
                </a:solidFill>
              </a:rPr>
              <a:t>88 квартир</a:t>
            </a:r>
            <a:r>
              <a:rPr lang="ru-RU" sz="2400" dirty="0"/>
              <a:t>).</a:t>
            </a:r>
          </a:p>
        </p:txBody>
      </p:sp>
      <p:sp>
        <p:nvSpPr>
          <p:cNvPr id="6" name="Плюс 5"/>
          <p:cNvSpPr/>
          <p:nvPr/>
        </p:nvSpPr>
        <p:spPr>
          <a:xfrm>
            <a:off x="5003321" y="2518913"/>
            <a:ext cx="767751" cy="7936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476" y="3456317"/>
            <a:ext cx="10696754" cy="18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/>
              <a:t>в </a:t>
            </a:r>
            <a:r>
              <a:rPr lang="en-US" sz="2800" dirty="0"/>
              <a:t>III</a:t>
            </a:r>
            <a:r>
              <a:rPr lang="ru-RU" sz="2800" dirty="0"/>
              <a:t> квартале 2022 года ожидается дополнительное выделение средств республиканского бюджета в объеме </a:t>
            </a:r>
            <a:r>
              <a:rPr lang="ru-RU" sz="2800" dirty="0">
                <a:solidFill>
                  <a:srgbClr val="FF0000"/>
                </a:solidFill>
              </a:rPr>
              <a:t>28,7 млн. рублей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0882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5193101" y="552089"/>
            <a:ext cx="6271404" cy="3942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>
                  <a:solidFill>
                    <a:sysClr val="windowText" lastClr="000000"/>
                  </a:solidFill>
                </a:ln>
              </a:rPr>
              <a:t>«жить в своем доме, на своей земле – стремление, близкое 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  <a:t>и </a:t>
            </a:r>
            <a:r>
              <a:rPr lang="ru-RU" sz="3200" b="1" i="1" dirty="0">
                <a:ln>
                  <a:solidFill>
                    <a:sysClr val="windowText" lastClr="000000"/>
                  </a:solidFill>
                </a:ln>
              </a:rPr>
              <a:t>понятное каждому белорусу»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32" y="552089"/>
            <a:ext cx="4822167" cy="482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04331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80358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6350">
                  <a:solidFill>
                    <a:schemeClr val="tx1"/>
                  </a:solidFill>
                </a:ln>
              </a:rPr>
              <a:t>ОСНОВНЫЕ НАПРАВЛЕНИЯ ГОСУДАРСТВЕННОЙ ЖИЛИЩНОЙ ПОЛИТИКИ</a:t>
            </a:r>
            <a:endParaRPr lang="ru-RU" sz="44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432323"/>
            <a:ext cx="10394707" cy="416621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развитие разных форм удовлетворения жилищных потребностей граждан в зависимости от их доходов, предпочтений и места проживания как с использованием мер государственной поддержки, так и с применением новых механизмов финансирования строительства;</a:t>
            </a:r>
          </a:p>
          <a:p>
            <a:pPr algn="just"/>
            <a:r>
              <a:rPr lang="ru-RU" dirty="0"/>
              <a:t>увеличение объемов строительства общей площади жилья, жилья с государственной поддержкой, арендного жилья и домов, в которых электрическая энергия используется для отопления, горячего водоснабжения и приготовления пищи;</a:t>
            </a:r>
          </a:p>
          <a:p>
            <a:pPr algn="just"/>
            <a:r>
              <a:rPr lang="ru-RU" dirty="0"/>
              <a:t>обеспечение жильем состоящих на учете нуждающихся в улучшении жилищных условий военнослужащих, многодетных семей, а также детей-сирот, инвалидов и других социально уязвимых категорий граждан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345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" y="685800"/>
            <a:ext cx="11491545" cy="1151965"/>
          </a:xfrm>
        </p:spPr>
        <p:txBody>
          <a:bodyPr>
            <a:noAutofit/>
          </a:bodyPr>
          <a:lstStyle/>
          <a:p>
            <a:r>
              <a:rPr lang="ru-RU" sz="4000" dirty="0">
                <a:ln>
                  <a:solidFill>
                    <a:sysClr val="windowText" lastClr="000000"/>
                  </a:solidFill>
                </a:ln>
              </a:rPr>
              <a:t>Ежегодный объем ввода в эксплуатацию жилья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1509" y="2628899"/>
            <a:ext cx="914400" cy="295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73" y="1969477"/>
            <a:ext cx="920261" cy="3613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низ стрелка 9"/>
          <p:cNvSpPr/>
          <p:nvPr/>
        </p:nvSpPr>
        <p:spPr>
          <a:xfrm rot="20974252">
            <a:off x="3949673" y="3668253"/>
            <a:ext cx="3594255" cy="1903604"/>
          </a:xfrm>
          <a:prstGeom prst="curvedUpArrow">
            <a:avLst>
              <a:gd name="adj1" fmla="val 10837"/>
              <a:gd name="adj2" fmla="val 34188"/>
              <a:gd name="adj3" fmla="val 56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6385" y="5697415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млн. кв. м. в 2021 г.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86377" y="5697415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4,5 млн. кв. м. в 202</a:t>
            </a:r>
            <a:r>
              <a:rPr lang="en-US" dirty="0" smtClean="0"/>
              <a:t>5</a:t>
            </a:r>
            <a:r>
              <a:rPr lang="ru-RU" dirty="0" smtClean="0"/>
              <a:t> 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4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330038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АРЕНДНОЕ ЖИЛЬЁ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638" y="1582616"/>
            <a:ext cx="10895869" cy="2743199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ru-RU" dirty="0"/>
              <a:t>За 2021 год возведено </a:t>
            </a:r>
            <a:endParaRPr lang="ru-RU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ru-RU" dirty="0" smtClean="0"/>
              <a:t>120 </a:t>
            </a:r>
            <a:r>
              <a:rPr lang="ru-RU" dirty="0"/>
              <a:t>тыс. кв. м. арендного </a:t>
            </a:r>
            <a:r>
              <a:rPr lang="ru-RU" dirty="0" smtClean="0"/>
              <a:t>жилья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58761" y="2193940"/>
            <a:ext cx="3226777" cy="10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3629" y="2503748"/>
            <a:ext cx="241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ПЯТИЛЕТКА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91046" y="2319081"/>
            <a:ext cx="401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600 </a:t>
            </a:r>
            <a:r>
              <a:rPr lang="ru-RU" sz="2400" dirty="0"/>
              <a:t>тыс. кв. м. арендного жилья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0060" y="3476445"/>
            <a:ext cx="9506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Витебской области доведено задание по строительству арендного жилья в объеме </a:t>
            </a:r>
            <a:r>
              <a:rPr lang="ru-RU" sz="2400" dirty="0">
                <a:solidFill>
                  <a:srgbClr val="FF0000"/>
                </a:solidFill>
              </a:rPr>
              <a:t>15,0 тыс. </a:t>
            </a:r>
            <a:r>
              <a:rPr lang="ru-RU" sz="2400" dirty="0" err="1">
                <a:solidFill>
                  <a:srgbClr val="FF0000"/>
                </a:solidFill>
              </a:rPr>
              <a:t>кв.метров</a:t>
            </a:r>
            <a:r>
              <a:rPr lang="ru-RU" sz="2400" dirty="0"/>
              <a:t>.  </a:t>
            </a:r>
            <a:endParaRPr lang="ru-RU" sz="2400" dirty="0" smtClean="0"/>
          </a:p>
          <a:p>
            <a:pPr algn="just"/>
            <a:r>
              <a:rPr lang="ru-RU" sz="2400" dirty="0" smtClean="0"/>
              <a:t>За </a:t>
            </a:r>
            <a:r>
              <a:rPr lang="ru-RU" sz="2400" dirty="0"/>
              <a:t>первое полугодие 2022  введено в эксплуатацию </a:t>
            </a:r>
            <a:r>
              <a:rPr lang="ru-RU" sz="2400" dirty="0">
                <a:solidFill>
                  <a:srgbClr val="FF0000"/>
                </a:solidFill>
              </a:rPr>
              <a:t>5,1 тыс.м</a:t>
            </a:r>
            <a:r>
              <a:rPr lang="ru-RU" sz="2400" baseline="30000" dirty="0">
                <a:solidFill>
                  <a:srgbClr val="FF0000"/>
                </a:solidFill>
              </a:rPr>
              <a:t>2 </a:t>
            </a:r>
            <a:r>
              <a:rPr lang="ru-RU" sz="2400" dirty="0"/>
              <a:t>или </a:t>
            </a:r>
            <a:r>
              <a:rPr lang="ru-RU" sz="2400" dirty="0">
                <a:solidFill>
                  <a:srgbClr val="FF0000"/>
                </a:solidFill>
              </a:rPr>
              <a:t>34,0 </a:t>
            </a:r>
            <a:r>
              <a:rPr lang="ru-RU" sz="2400" dirty="0"/>
              <a:t>процента от годового задания.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460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90" y="685800"/>
            <a:ext cx="11542143" cy="115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Формирование цен на строящееся жилье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</a:rPr>
            </a:b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8607" y="1425041"/>
            <a:ext cx="10968426" cy="1318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2021 г. стоимость одного квадратного метра составляла не более 90% от среднемесячной зарплаты, </a:t>
            </a:r>
            <a:r>
              <a:rPr lang="ru-RU" sz="2800" dirty="0" smtClean="0"/>
              <a:t>в </a:t>
            </a:r>
            <a:r>
              <a:rPr lang="ru-RU" sz="2800" dirty="0"/>
              <a:t>январе-марте 2022 г. – 76%.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8189" y="2743200"/>
            <a:ext cx="11248844" cy="131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Директива № 8 «О приоритетных направлениях развития строительной отрасли»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503652" y="3617098"/>
            <a:ext cx="508959" cy="888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8607" y="4307714"/>
            <a:ext cx="10968426" cy="131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соотношение стоимости одного квадратного метра жилья с господдержкой не должно превышать среднемесячную заработную плату по стране.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413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082" y="905774"/>
            <a:ext cx="11542142" cy="4468811"/>
          </a:xfrm>
        </p:spPr>
        <p:txBody>
          <a:bodyPr anchor="t"/>
          <a:lstStyle/>
          <a:p>
            <a:pPr marL="0" indent="0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sz="2400" dirty="0" smtClean="0"/>
              <a:t>Постановлением </a:t>
            </a:r>
            <a:r>
              <a:rPr lang="ru-RU" sz="2400" dirty="0"/>
              <a:t>Совета Министров Республики Беларусь от 6 июля 2022 г. № 447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введено </a:t>
            </a:r>
            <a:r>
              <a:rPr lang="ru-RU" sz="2400" dirty="0"/>
              <a:t>жесткое </a:t>
            </a:r>
            <a:r>
              <a:rPr lang="ru-RU" sz="2400" dirty="0" smtClean="0"/>
              <a:t>регулирование </a:t>
            </a:r>
            <a:r>
              <a:rPr lang="ru-RU" sz="2400" dirty="0"/>
              <a:t>цен на товары, используемые в строительстве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!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средняя </a:t>
            </a:r>
            <a:r>
              <a:rPr lang="ru-RU" sz="2400" dirty="0"/>
              <a:t>стоимость </a:t>
            </a:r>
            <a:r>
              <a:rPr lang="ru-RU" sz="2400" dirty="0">
                <a:solidFill>
                  <a:srgbClr val="FF0000"/>
                </a:solidFill>
              </a:rPr>
              <a:t>1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общей площади жилья за январь-март 2022 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Беларуси составила </a:t>
            </a:r>
            <a:r>
              <a:rPr lang="ru-RU" sz="2400" dirty="0">
                <a:solidFill>
                  <a:srgbClr val="FF0000"/>
                </a:solidFill>
              </a:rPr>
              <a:t>2352 руб</a:t>
            </a:r>
            <a:r>
              <a:rPr lang="ru-RU" sz="2400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081" y="306238"/>
            <a:ext cx="11542143" cy="115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Формирование цен на строящееся жилье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</a:rPr>
            </a:b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700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1666777" cy="565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76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8984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Государственная поддержка граждан в решении жилищных вопросов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3577" y="1578972"/>
            <a:ext cx="9532188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Граждане состоящие на учете нуждающихся в улучшении жилищных условий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66823" y="209621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322280" y="209621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33577" y="2812211"/>
            <a:ext cx="3746740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Льготный кредит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19025" y="2812210"/>
            <a:ext cx="3746740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Субсидированный кредит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3962" y="3467819"/>
            <a:ext cx="351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 </a:t>
            </a:r>
            <a:r>
              <a:rPr lang="ru-RU" dirty="0"/>
              <a:t>Президента Республики Беларусь № 13 от 6 января 2012 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2606" y="3467818"/>
            <a:ext cx="35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 </a:t>
            </a:r>
            <a:r>
              <a:rPr lang="ru-RU" dirty="0"/>
              <a:t>Президента Республики Беларусь № 240 от 4 апреля 2017 г.</a:t>
            </a:r>
          </a:p>
        </p:txBody>
      </p:sp>
      <p:sp>
        <p:nvSpPr>
          <p:cNvPr id="12" name="Плюс 11"/>
          <p:cNvSpPr/>
          <p:nvPr/>
        </p:nvSpPr>
        <p:spPr>
          <a:xfrm>
            <a:off x="5502933" y="3467818"/>
            <a:ext cx="940279" cy="9316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66558" y="4511639"/>
            <a:ext cx="377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Указ </a:t>
            </a:r>
            <a:r>
              <a:rPr lang="ru-RU" dirty="0"/>
              <a:t>Президента Республики Беларусь № </a:t>
            </a:r>
            <a:r>
              <a:rPr lang="ru-RU" dirty="0" smtClean="0"/>
              <a:t>375 </a:t>
            </a:r>
            <a:r>
              <a:rPr lang="ru-RU" dirty="0"/>
              <a:t>от </a:t>
            </a:r>
            <a:r>
              <a:rPr lang="ru-RU" dirty="0" smtClean="0"/>
              <a:t>1 октября 2021 </a:t>
            </a:r>
            <a:r>
              <a:rPr lang="ru-RU" dirty="0"/>
              <a:t>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93637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778</TotalTime>
  <Words>1180</Words>
  <Application>Microsoft Office PowerPoint</Application>
  <PresentationFormat>Произвольный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Главное мероприятие</vt:lpstr>
      <vt:lpstr>ДОСТУПНОЕ ЖИЛЬЕ – ПРИОРИТЕТНАЯ ЗАДАЧА СОЦИАЛЬНОЙ ПОЛИТИКИ РЕСПУБЛИКИ БЕЛАРУСЬ  </vt:lpstr>
      <vt:lpstr>Слайд 2</vt:lpstr>
      <vt:lpstr>ОСНОВНЫЕ НАПРАВЛЕНИЯ ГОСУДАРСТВЕННОЙ ЖИЛИЩНОЙ ПОЛИТИКИ</vt:lpstr>
      <vt:lpstr>Ежегодный объем ввода в эксплуатацию жилья </vt:lpstr>
      <vt:lpstr>АРЕНДНОЕ ЖИЛЬЁ</vt:lpstr>
      <vt:lpstr>Формирование цен на строящееся жилье </vt:lpstr>
      <vt:lpstr>Формирование цен на строящееся жилье </vt:lpstr>
      <vt:lpstr>Слайд 8</vt:lpstr>
      <vt:lpstr>Государственная поддержка граждан в решении жилищных вопросов</vt:lpstr>
      <vt:lpstr>Государственная поддержка граждан в решении жилищных вопросов</vt:lpstr>
      <vt:lpstr>Механизмы финансирования строительства (реконструкции) и приобретения недвижимости для физических лиц</vt:lpstr>
      <vt:lpstr>Слайд 12</vt:lpstr>
      <vt:lpstr>Слайд 13</vt:lpstr>
      <vt:lpstr>Жилищные строительные сбережения</vt:lpstr>
      <vt:lpstr>ИПОТЕКА</vt:lpstr>
      <vt:lpstr>Упрощение порядка возведения и реконструкции объектов строительства</vt:lpstr>
      <vt:lpstr>Слайд 17</vt:lpstr>
      <vt:lpstr>Итоги реализации государственной политики  в области жилищного строительства  и дальнейшие перспективы</vt:lpstr>
      <vt:lpstr>Слайд 19</vt:lpstr>
      <vt:lpstr>Слайд 20</vt:lpstr>
      <vt:lpstr>СТАТИСТИКА ПО ВИТЕБСКОЙ ОБЛАСТИ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ДОСТУПНОЕ ЖИЛЬЕ – ПРИОРИТЕТНАЯ ЗАДАЧА СОЦИАЛЬНОЙ ПОЛИТИКИ РЕСПУБЛИКИ БЕЛАРУСЬ</dc:title>
  <dc:creator>User</dc:creator>
  <cp:lastModifiedBy>Elena</cp:lastModifiedBy>
  <cp:revision>39</cp:revision>
  <dcterms:created xsi:type="dcterms:W3CDTF">2022-08-15T10:40:57Z</dcterms:created>
  <dcterms:modified xsi:type="dcterms:W3CDTF">2022-08-17T13:54:28Z</dcterms:modified>
</cp:coreProperties>
</file>